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86" r:id="rId3"/>
    <p:sldId id="287" r:id="rId4"/>
    <p:sldId id="259" r:id="rId5"/>
    <p:sldId id="288" r:id="rId6"/>
    <p:sldId id="261" r:id="rId7"/>
    <p:sldId id="289" r:id="rId8"/>
    <p:sldId id="290" r:id="rId9"/>
    <p:sldId id="300" r:id="rId10"/>
    <p:sldId id="315" r:id="rId11"/>
    <p:sldId id="292" r:id="rId12"/>
    <p:sldId id="293" r:id="rId13"/>
    <p:sldId id="294" r:id="rId14"/>
    <p:sldId id="295" r:id="rId15"/>
    <p:sldId id="296" r:id="rId16"/>
    <p:sldId id="298" r:id="rId17"/>
    <p:sldId id="299" r:id="rId18"/>
    <p:sldId id="301" r:id="rId19"/>
    <p:sldId id="266" r:id="rId20"/>
    <p:sldId id="267" r:id="rId21"/>
    <p:sldId id="270" r:id="rId22"/>
    <p:sldId id="269" r:id="rId23"/>
    <p:sldId id="271" r:id="rId24"/>
    <p:sldId id="273" r:id="rId25"/>
    <p:sldId id="274" r:id="rId26"/>
    <p:sldId id="275" r:id="rId27"/>
    <p:sldId id="276" r:id="rId28"/>
    <p:sldId id="308" r:id="rId29"/>
    <p:sldId id="302" r:id="rId30"/>
    <p:sldId id="312" r:id="rId31"/>
    <p:sldId id="313" r:id="rId32"/>
    <p:sldId id="303" r:id="rId33"/>
    <p:sldId id="279" r:id="rId34"/>
    <p:sldId id="284" r:id="rId35"/>
    <p:sldId id="311" r:id="rId36"/>
    <p:sldId id="285" r:id="rId37"/>
    <p:sldId id="314" r:id="rId38"/>
  </p:sldIdLst>
  <p:sldSz cx="10158413" cy="7621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0" autoAdjust="0"/>
    <p:restoredTop sz="94574" autoAdjust="0"/>
  </p:normalViewPr>
  <p:slideViewPr>
    <p:cSldViewPr>
      <p:cViewPr varScale="1">
        <p:scale>
          <a:sx n="62" d="100"/>
          <a:sy n="62" d="100"/>
        </p:scale>
        <p:origin x="-1380" y="-84"/>
      </p:cViewPr>
      <p:guideLst>
        <p:guide orient="horz" pos="2400"/>
        <p:guide pos="3199"/>
      </p:guideLst>
    </p:cSldViewPr>
  </p:slideViewPr>
  <p:outlineViewPr>
    <p:cViewPr>
      <p:scale>
        <a:sx n="33" d="100"/>
        <a:sy n="33" d="100"/>
      </p:scale>
      <p:origin x="0" y="32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3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Clr>
                <a:srgbClr val="000000"/>
              </a:buClr>
              <a:buSzPct val="100000"/>
              <a:buFont typeface="Gill Sans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Gill Sans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Gill Sans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Gill Sans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Gill Sans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Gill Sans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Gill Sans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Gill Sans" pitchFamily="34"/>
              <a:buChar char="•"/>
            </a:lvl9pPr>
          </a:lstStyle>
          <a:p>
            <a:pPr marL="0" marR="0" lvl="0" indent="0" algn="l" rtl="0" hangingPunct="0">
              <a:lnSpc>
                <a:spcPct val="152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en-US" sz="1400" b="0" i="0" u="none" strike="noStrike" baseline="0">
              <a:ln>
                <a:noFill/>
              </a:ln>
              <a:solidFill>
                <a:srgbClr val="000000"/>
              </a:solidFill>
              <a:latin typeface="Gill Sans" pitchFamily="18"/>
              <a:ea typeface="MS Gothic" pitchFamily="2"/>
              <a:cs typeface="MS Gothic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Clr>
                <a:srgbClr val="000000"/>
              </a:buClr>
              <a:buSzPct val="100000"/>
              <a:buFont typeface="Gill Sans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Gill Sans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Gill Sans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Gill Sans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Gill Sans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Gill Sans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Gill Sans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Gill Sans" pitchFamily="34"/>
              <a:buChar char="•"/>
            </a:lvl9pPr>
          </a:lstStyle>
          <a:p>
            <a:pPr marL="0" marR="0" lvl="0" indent="0" algn="r" rtl="0" hangingPunct="0">
              <a:lnSpc>
                <a:spcPct val="152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en-US" sz="1400" b="0" i="0" u="none" strike="noStrike" baseline="0">
              <a:ln>
                <a:noFill/>
              </a:ln>
              <a:solidFill>
                <a:srgbClr val="000000"/>
              </a:solidFill>
              <a:latin typeface="Gill Sans" pitchFamily="18"/>
              <a:ea typeface="MS Gothic" pitchFamily="2"/>
              <a:cs typeface="MS Gothic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Clr>
                <a:srgbClr val="000000"/>
              </a:buClr>
              <a:buSzPct val="100000"/>
              <a:buFont typeface="Gill Sans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Gill Sans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Gill Sans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Gill Sans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Gill Sans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Gill Sans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Gill Sans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Gill Sans" pitchFamily="34"/>
              <a:buChar char="•"/>
            </a:lvl9pPr>
          </a:lstStyle>
          <a:p>
            <a:pPr marL="0" marR="0" lvl="0" indent="0" algn="l" rtl="0" hangingPunct="0">
              <a:lnSpc>
                <a:spcPct val="152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en-US" sz="1400" b="0" i="0" u="none" strike="noStrike" baseline="0">
              <a:ln>
                <a:noFill/>
              </a:ln>
              <a:solidFill>
                <a:srgbClr val="000000"/>
              </a:solidFill>
              <a:latin typeface="Gill Sans" pitchFamily="18"/>
              <a:ea typeface="MS Gothic" pitchFamily="2"/>
              <a:cs typeface="MS Gothic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Clr>
                <a:srgbClr val="000000"/>
              </a:buClr>
              <a:buSzPct val="100000"/>
              <a:buFont typeface="Gill Sans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Gill Sans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Gill Sans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Gill Sans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Gill Sans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Gill Sans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Gill Sans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Gill Sans" pitchFamily="34"/>
              <a:buChar char="•"/>
            </a:lvl9pPr>
          </a:lstStyle>
          <a:p>
            <a:pPr marL="0" marR="0" lvl="0" indent="0" algn="r" rtl="0" hangingPunct="0">
              <a:lnSpc>
                <a:spcPct val="152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fld id="{5A4AE618-02A6-4FB9-9E52-851158223532}" type="slidenum">
              <a:rPr/>
              <a:pPr marL="0" marR="0" lvl="0" indent="0" algn="r" rtl="0" hangingPunct="0">
                <a:lnSpc>
                  <a:spcPct val="152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57200" algn="l"/>
                  <a:tab pos="914400" algn="l"/>
                  <a:tab pos="1371599" algn="l"/>
                  <a:tab pos="1828800" algn="l"/>
                  <a:tab pos="2286000" algn="l"/>
                  <a:tab pos="2743199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399" algn="l"/>
                  <a:tab pos="5943600" algn="l"/>
                  <a:tab pos="6400799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400"/>
              </a:pPr>
              <a:t>‹#›</a:t>
            </a:fld>
            <a:endParaRPr lang="en-US" sz="1400" b="0" i="0" u="none" strike="noStrike" baseline="0">
              <a:ln>
                <a:noFill/>
              </a:ln>
              <a:solidFill>
                <a:srgbClr val="000000"/>
              </a:solidFill>
              <a:latin typeface="Gill Sans" pitchFamily="18"/>
              <a:ea typeface="MS Gothic" pitchFamily="2"/>
              <a:cs typeface="MS Gothic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-360" y="-6621120"/>
            <a:ext cx="360" cy="1463112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6" name="Notes Placeholder 5"/>
          <p:cNvSpPr txBox="1">
            <a:spLocks noGrp="1"/>
          </p:cNvSpPr>
          <p:nvPr>
            <p:ph type="body" sz="quarter" idx="3"/>
          </p:nvPr>
        </p:nvSpPr>
        <p:spPr>
          <a:xfrm>
            <a:off x="685440" y="4343400"/>
            <a:ext cx="5481719" cy="41137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57200" algn="l"/>
        <a:tab pos="914400" algn="l"/>
        <a:tab pos="1371599" algn="l"/>
        <a:tab pos="1828800" algn="l"/>
        <a:tab pos="2286000" algn="l"/>
        <a:tab pos="2743199" algn="l"/>
        <a:tab pos="3200400" algn="l"/>
        <a:tab pos="3657600" algn="l"/>
        <a:tab pos="4114800" algn="l"/>
        <a:tab pos="4572000" algn="l"/>
        <a:tab pos="5029200" algn="l"/>
        <a:tab pos="5486399" algn="l"/>
        <a:tab pos="5943600" algn="l"/>
        <a:tab pos="6400799" algn="l"/>
        <a:tab pos="6858000" algn="l"/>
        <a:tab pos="7315200" algn="l"/>
        <a:tab pos="7772400" algn="l"/>
        <a:tab pos="8229600" algn="l"/>
        <a:tab pos="8686800" algn="l"/>
        <a:tab pos="9144000" algn="l"/>
      </a:tabLst>
      <a:defRPr lang="en-US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MS Gothic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143080" y="695159"/>
            <a:ext cx="2571839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7237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040"/>
            <a:ext cx="5486040" cy="4032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0" y="-5929200"/>
            <a:ext cx="1440" cy="132490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428920" y="763560"/>
            <a:ext cx="2914560" cy="3772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428920" y="763560"/>
            <a:ext cx="2914560" cy="3772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143080" y="695159"/>
            <a:ext cx="2571839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143080" y="695159"/>
            <a:ext cx="2571839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7237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040"/>
            <a:ext cx="5486040" cy="411480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143080" y="695159"/>
            <a:ext cx="2571839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6243480"/>
            <a:ext cx="1440" cy="1387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6243480"/>
            <a:ext cx="1440" cy="1387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48838" y="0"/>
            <a:ext cx="19497676" cy="146304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360" cy="1463112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9750425" y="-6621463"/>
            <a:ext cx="19500850" cy="146319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02372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40" y="0"/>
            <a:ext cx="1800" cy="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440" y="4343400"/>
            <a:ext cx="5481719" cy="4114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4413" cy="16351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9588"/>
            <a:ext cx="7110413" cy="19462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6825" y="0"/>
            <a:ext cx="2538413" cy="8375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464425" cy="8375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8" y="4897438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688" y="3230563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3924300"/>
            <a:ext cx="4010025" cy="4451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3025" y="3924300"/>
            <a:ext cx="4011613" cy="4451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2413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6563"/>
            <a:ext cx="4487863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7763"/>
            <a:ext cx="4487863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6563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7763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1688" cy="12922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78488" cy="6505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5438"/>
            <a:ext cx="3341688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5588"/>
            <a:ext cx="6096000" cy="628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35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5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-360" y="-720"/>
            <a:ext cx="10155240" cy="6847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 compatLnSpc="1"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990360" y="3924000"/>
            <a:ext cx="8173799" cy="44521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45720" bIns="0" compatLnSpc="1"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156960" marR="0" indent="0" algn="l" rtl="0" hangingPunct="1">
        <a:lnSpc>
          <a:spcPct val="116000"/>
        </a:lnSpc>
        <a:spcBef>
          <a:spcPts val="0"/>
        </a:spcBef>
        <a:spcAft>
          <a:spcPts val="0"/>
        </a:spcAft>
        <a:tabLst>
          <a:tab pos="156960" algn="l"/>
          <a:tab pos="456840" algn="l"/>
          <a:tab pos="914040" algn="l"/>
          <a:tab pos="1371240" algn="l"/>
          <a:tab pos="1828440" algn="l"/>
          <a:tab pos="2285640" algn="l"/>
          <a:tab pos="2742840" algn="l"/>
          <a:tab pos="3200040" algn="l"/>
          <a:tab pos="3657239" algn="l"/>
          <a:tab pos="4114440" algn="l"/>
          <a:tab pos="4571640" algn="l"/>
          <a:tab pos="5028840" algn="l"/>
          <a:tab pos="5486040" algn="l"/>
          <a:tab pos="5943240" algn="l"/>
          <a:tab pos="6400440" algn="l"/>
          <a:tab pos="6857640" algn="l"/>
          <a:tab pos="7314840" algn="l"/>
          <a:tab pos="7772040" algn="l"/>
          <a:tab pos="8229239" algn="l"/>
          <a:tab pos="8686440" algn="l"/>
          <a:tab pos="9143640" algn="l"/>
        </a:tabLst>
        <a:defRPr lang="en-US" sz="3600" b="0" i="0" u="none" strike="noStrike" baseline="0">
          <a:ln>
            <a:noFill/>
          </a:ln>
          <a:solidFill>
            <a:srgbClr val="000000"/>
          </a:solidFill>
          <a:latin typeface="Franklin Gothic Demi" pitchFamily="34"/>
        </a:defRPr>
      </a:lvl1pPr>
    </p:titleStyle>
    <p:bodyStyle>
      <a:lvl1pPr marL="39600" marR="0" indent="0" algn="ctr" rtl="0" hangingPunct="1">
        <a:lnSpc>
          <a:spcPct val="116000"/>
        </a:lnSpc>
        <a:spcBef>
          <a:spcPts val="0"/>
        </a:spcBef>
        <a:spcAft>
          <a:spcPts val="0"/>
        </a:spcAft>
        <a:tabLst>
          <a:tab pos="39600" algn="l"/>
          <a:tab pos="456840" algn="l"/>
          <a:tab pos="914039" algn="l"/>
          <a:tab pos="1371240" algn="l"/>
          <a:tab pos="1828440" algn="l"/>
          <a:tab pos="2285640" algn="l"/>
          <a:tab pos="2742840" algn="l"/>
          <a:tab pos="3200040" algn="l"/>
          <a:tab pos="3657240" algn="l"/>
          <a:tab pos="4114440" algn="l"/>
          <a:tab pos="4571640" algn="l"/>
          <a:tab pos="5028840" algn="l"/>
          <a:tab pos="5486040" algn="l"/>
          <a:tab pos="5943240" algn="l"/>
          <a:tab pos="6400440" algn="l"/>
          <a:tab pos="6857640" algn="l"/>
          <a:tab pos="7314840" algn="l"/>
          <a:tab pos="7772040" algn="l"/>
          <a:tab pos="8229240" algn="l"/>
          <a:tab pos="8686440" algn="l"/>
          <a:tab pos="9143640" algn="l"/>
        </a:tabLst>
        <a:defRPr lang="en-US" sz="2800" b="0" i="0" u="none" strike="noStrike" baseline="0">
          <a:ln>
            <a:noFill/>
          </a:ln>
          <a:solidFill>
            <a:srgbClr val="000000"/>
          </a:solidFill>
          <a:latin typeface="Franklin Gothic Medium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images/Burningcam-picture-49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Lee\Desktop\Techkriti\images\Coreys%20Chair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images/chassis-right.JP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images/uchronia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digikey.com/" TargetMode="External"/><Relationship Id="rId4" Type="http://schemas.openxmlformats.org/officeDocument/2006/relationships/hyperlink" Target="http://wiki.orbswarm.com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images/IMG_0943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images/Temple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images/Maker-faire-kids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44280"/>
            <a:ext cx="10159920" cy="689399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10000"/>
              </a:lnSpc>
              <a:buNone/>
            </a:pPr>
            <a:r>
              <a:rPr lang="en-GB" dirty="0"/>
              <a:t>    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990360" y="3924360"/>
            <a:ext cx="8178840" cy="3844079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720960" y="275400"/>
            <a:ext cx="6311880" cy="154943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9600">
                <a:solidFill>
                  <a:srgbClr val="000000"/>
                </a:solidFill>
                <a:latin typeface="Franklin Gothic Demi" pitchFamily="34"/>
                <a:ea typeface="Synchro LET" pitchFamily="2"/>
                <a:cs typeface="Synchro LET" pitchFamily="2"/>
              </a:rPr>
              <a:t>SWARM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link="rId3" cstate="print">
            <a:alphaModFix/>
            <a:lum/>
          </a:blip>
          <a:srcRect/>
          <a:stretch>
            <a:fillRect/>
          </a:stretch>
        </p:blipFill>
        <p:spPr>
          <a:xfrm>
            <a:off x="0" y="1703520"/>
            <a:ext cx="8876880" cy="5917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-26195" y="793"/>
            <a:ext cx="10184607" cy="76430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05686" y="457994"/>
            <a:ext cx="10159920" cy="542393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 dirty="0" smtClean="0">
                <a:solidFill>
                  <a:schemeClr val="bg1"/>
                </a:solidFill>
              </a:rPr>
              <a:t>Exploring machine-human interaction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990360" y="3924360"/>
            <a:ext cx="8178840" cy="3844079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880" y="117360"/>
            <a:ext cx="10155240" cy="1484279"/>
          </a:xfrm>
        </p:spPr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 indent="0" hangingPunct="1">
              <a:buNone/>
            </a:pPr>
            <a:r>
              <a:rPr lang="en-US" sz="2800"/>
              <a:t>Annie Laurie Erickson &amp; Everett Lawson</a:t>
            </a:r>
            <a:br>
              <a:rPr lang="en-US" sz="2800"/>
            </a:br>
            <a:r>
              <a:rPr lang="en-US" sz="2800"/>
              <a:t> University of Chicago</a:t>
            </a:r>
            <a:br>
              <a:rPr lang="en-US" sz="2800"/>
            </a:br>
            <a:r>
              <a:rPr lang="en-US" sz="2800"/>
              <a:t> Unconscious Sight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259000" y="1830239"/>
            <a:ext cx="5486399" cy="5163120"/>
            <a:chOff x="2259000" y="1830239"/>
            <a:chExt cx="5486399" cy="5163120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2259000" y="1830239"/>
              <a:ext cx="5486399" cy="51627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259000" y="1830239"/>
              <a:ext cx="5486399" cy="51631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>
              <a:buNone/>
            </a:pP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954080" y="1982880"/>
            <a:ext cx="5967720" cy="4221360"/>
            <a:chOff x="1954080" y="1982880"/>
            <a:chExt cx="5967720" cy="4221360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1954080" y="1982880"/>
              <a:ext cx="5967720" cy="422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954080" y="1982880"/>
              <a:ext cx="5967720" cy="422136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>
              <a:buNone/>
            </a:pP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182680" y="2058840"/>
            <a:ext cx="5938920" cy="4221719"/>
            <a:chOff x="2182680" y="2058840"/>
            <a:chExt cx="5938920" cy="4221719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2182680" y="2058840"/>
              <a:ext cx="5938920" cy="42213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182680" y="2058840"/>
              <a:ext cx="5938920" cy="4221719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 indent="0" hangingPunct="1">
              <a:buNone/>
            </a:pPr>
            <a:r>
              <a:rPr lang="en-US"/>
              <a:t>Rebecca Horn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716200" y="2363760"/>
            <a:ext cx="4286160" cy="3810240"/>
            <a:chOff x="2716200" y="2363760"/>
            <a:chExt cx="4286160" cy="3810240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2716200" y="2363760"/>
              <a:ext cx="4286160" cy="38098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716200" y="2363760"/>
              <a:ext cx="4286160" cy="38102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02406" y="5182394"/>
            <a:ext cx="10155240" cy="1272600"/>
          </a:xfrm>
        </p:spPr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 indent="0" hangingPunct="1">
              <a:buNone/>
            </a:pPr>
            <a:r>
              <a:rPr lang="en-US" dirty="0"/>
              <a:t>Arthur </a:t>
            </a:r>
            <a:r>
              <a:rPr lang="en-US" dirty="0" err="1"/>
              <a:t>Ganson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Corey’s Chair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93006" y="229394"/>
            <a:ext cx="7620120" cy="4064399"/>
            <a:chOff x="1116000" y="2363760"/>
            <a:chExt cx="7620120" cy="4064399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1116000" y="2363760"/>
              <a:ext cx="7620120" cy="40640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116000" y="2363760"/>
              <a:ext cx="7620120" cy="4064399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  <p:pic>
        <p:nvPicPr>
          <p:cNvPr id="8" name="Coreys Chai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393406" y="3810794"/>
            <a:ext cx="4775200" cy="3581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 indent="0" hangingPunct="1">
              <a:buNone/>
            </a:pPr>
            <a:r>
              <a:rPr lang="en-US"/>
              <a:t>Theo Jansen</a:t>
            </a:r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478320" y="2592360"/>
            <a:ext cx="6350040" cy="47624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/>
          <p:cNvGrpSpPr/>
          <p:nvPr/>
        </p:nvGrpSpPr>
        <p:grpSpPr>
          <a:xfrm>
            <a:off x="506519" y="992159"/>
            <a:ext cx="5238720" cy="2381760"/>
            <a:chOff x="506519" y="992159"/>
            <a:chExt cx="5238720" cy="2381760"/>
          </a:xfrm>
        </p:grpSpPr>
        <p:pic>
          <p:nvPicPr>
            <p:cNvPr id="5" name="Content Placeholder 3"/>
            <p:cNvPicPr>
              <a:picLocks noChangeAspect="1"/>
            </p:cNvPicPr>
            <p:nvPr/>
          </p:nvPicPr>
          <p:blipFill>
            <a:blip r:embed="rId4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506519" y="992159"/>
              <a:ext cx="5238720" cy="23813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06519" y="992159"/>
              <a:ext cx="5238720" cy="238176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173" y="534194"/>
            <a:ext cx="10155240" cy="684720"/>
          </a:xfrm>
        </p:spPr>
        <p:txBody>
          <a:bodyPr wrap="square" rIns="164520" anchor="b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</a:lstStyle>
          <a:p>
            <a:pPr lvl="0" indent="0" hangingPunct="1">
              <a:buNone/>
            </a:pPr>
            <a:r>
              <a:rPr lang="en-US" dirty="0"/>
              <a:t>Theo Jansen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535726" y="1753394"/>
            <a:ext cx="6743880" cy="4496040"/>
            <a:chOff x="1573200" y="1677959"/>
            <a:chExt cx="6743880" cy="4496040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1573200" y="1677959"/>
              <a:ext cx="6743880" cy="44956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573200" y="1677959"/>
              <a:ext cx="6743880" cy="44960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0" tIns="0" rIns="45720" bIns="0" anchor="t" anchorCtr="0" compatLnSpc="0">
              <a:spAutoFit/>
            </a:bodyPr>
            <a:lstStyle/>
            <a:p>
              <a:pPr lvl="0" rtl="0" hangingPunct="0">
                <a:buNone/>
                <a:tabLst/>
              </a:pPr>
              <a:endParaRPr lang="en-US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69206" y="915194"/>
            <a:ext cx="7086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latin typeface="Franklin Gothic Demi" pitchFamily="34" charset="0"/>
            </a:endParaRPr>
          </a:p>
          <a:p>
            <a:r>
              <a:rPr lang="en-US" sz="2800" dirty="0" smtClean="0">
                <a:latin typeface="Franklin Gothic Demi" pitchFamily="34" charset="0"/>
              </a:rPr>
              <a:t>Dr. </a:t>
            </a:r>
            <a:r>
              <a:rPr lang="en-US" sz="2800" b="1" dirty="0" smtClean="0">
                <a:latin typeface="Franklin Gothic Demi" pitchFamily="34" charset="0"/>
              </a:rPr>
              <a:t>Jonathan Foote </a:t>
            </a:r>
            <a:r>
              <a:rPr lang="en-US" sz="2800" dirty="0" smtClean="0">
                <a:latin typeface="Franklin Gothic Demi" pitchFamily="34" charset="0"/>
              </a:rPr>
              <a:t>is an electrical engineer with 20 years experience. He designed many of the electronic systems in SWARM.</a:t>
            </a:r>
            <a:endParaRPr lang="en-US" sz="2800" dirty="0">
              <a:latin typeface="Franklin Gothic Dem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19240" y="1467000"/>
            <a:ext cx="5952960" cy="56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traight Connector 2"/>
          <p:cNvSpPr/>
          <p:nvPr/>
        </p:nvSpPr>
        <p:spPr>
          <a:xfrm flipV="1">
            <a:off x="787320" y="4566960"/>
            <a:ext cx="1447920" cy="1762200"/>
          </a:xfrm>
          <a:prstGeom prst="line">
            <a:avLst/>
          </a:prstGeom>
          <a:noFill/>
          <a:ln w="25560">
            <a:solidFill>
              <a:srgbClr val="0000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339693" y="6261120"/>
            <a:ext cx="873293" cy="34894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40680" bIns="0" anchor="t" anchorCtr="0" compatLnSpc="0">
            <a:spAutoFit/>
          </a:bodyPr>
          <a:lstStyle/>
          <a:p>
            <a:pPr marL="3492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dirty="0">
                <a:solidFill>
                  <a:srgbClr val="000000"/>
                </a:solidFill>
                <a:latin typeface="Franklin Gothic Demi" pitchFamily="34" charset="0"/>
                <a:ea typeface="Gill Sans" pitchFamily="2"/>
                <a:cs typeface="Gill Sans" pitchFamily="2"/>
              </a:rPr>
              <a:t>motor</a:t>
            </a:r>
          </a:p>
        </p:txBody>
      </p:sp>
      <p:sp>
        <p:nvSpPr>
          <p:cNvPr id="5" name="Straight Connector 4"/>
          <p:cNvSpPr/>
          <p:nvPr/>
        </p:nvSpPr>
        <p:spPr>
          <a:xfrm flipH="1" flipV="1">
            <a:off x="4427279" y="6141960"/>
            <a:ext cx="479161" cy="860400"/>
          </a:xfrm>
          <a:prstGeom prst="line">
            <a:avLst/>
          </a:prstGeom>
          <a:noFill/>
          <a:ln w="25560">
            <a:solidFill>
              <a:srgbClr val="0000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012406" y="6985079"/>
            <a:ext cx="2037778" cy="34894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40680" bIns="0" anchor="t" anchorCtr="0" compatLnSpc="0">
            <a:spAutoFit/>
          </a:bodyPr>
          <a:lstStyle/>
          <a:p>
            <a:pPr marL="3492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dirty="0">
                <a:solidFill>
                  <a:srgbClr val="000000"/>
                </a:solidFill>
                <a:latin typeface="Franklin Gothic Demi" pitchFamily="34" charset="0"/>
                <a:ea typeface="Gill Sans" pitchFamily="2"/>
                <a:cs typeface="Gill Sans" pitchFamily="2"/>
              </a:rPr>
              <a:t>battery ballast</a:t>
            </a:r>
          </a:p>
        </p:txBody>
      </p:sp>
      <p:sp>
        <p:nvSpPr>
          <p:cNvPr id="7" name="Straight Connector 6"/>
          <p:cNvSpPr/>
          <p:nvPr/>
        </p:nvSpPr>
        <p:spPr>
          <a:xfrm>
            <a:off x="1079639" y="1295280"/>
            <a:ext cx="1295281" cy="609840"/>
          </a:xfrm>
          <a:prstGeom prst="line">
            <a:avLst/>
          </a:prstGeom>
          <a:noFill/>
          <a:ln w="25560">
            <a:solidFill>
              <a:srgbClr val="0000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84260" y="876239"/>
            <a:ext cx="717160" cy="34894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40680" bIns="0" anchor="t" anchorCtr="0" compatLnSpc="0">
            <a:spAutoFit/>
          </a:bodyPr>
          <a:lstStyle/>
          <a:p>
            <a:pPr marL="3492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dirty="0">
                <a:solidFill>
                  <a:srgbClr val="000000"/>
                </a:solidFill>
                <a:latin typeface="Franklin Gothic Demi" pitchFamily="34" charset="0"/>
                <a:ea typeface="Gill Sans" pitchFamily="2"/>
                <a:cs typeface="Gill Sans" pitchFamily="2"/>
              </a:rPr>
              <a:t>shell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6451560" y="152280"/>
            <a:ext cx="3581279" cy="3068639"/>
          </a:xfrm>
          <a:prstGeom prst="rect">
            <a:avLst/>
          </a:prstGeom>
          <a:noFill/>
          <a:ln>
            <a:noFill/>
          </a:ln>
          <a:effectLst>
            <a:outerShdw dist="76368" dir="2700000" algn="tl">
              <a:srgbClr val="000000">
                <a:alpha val="31000"/>
              </a:srgbClr>
            </a:outerShdw>
          </a:effectLst>
        </p:spPr>
      </p:pic>
      <p:sp>
        <p:nvSpPr>
          <p:cNvPr id="10" name="Freeform 9"/>
          <p:cNvSpPr/>
          <p:nvPr/>
        </p:nvSpPr>
        <p:spPr>
          <a:xfrm>
            <a:off x="7716240" y="3378240"/>
            <a:ext cx="2302920" cy="54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40680" bIns="0" anchor="t" anchorCtr="0" compatLnSpc="0">
            <a:spAutoFit/>
          </a:bodyPr>
          <a:lstStyle/>
          <a:p>
            <a:pPr marL="3492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hamster ball prototype</a:t>
            </a:r>
          </a:p>
          <a:p>
            <a:pPr marL="3492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by Pete Burnight</a:t>
            </a:r>
          </a:p>
        </p:txBody>
      </p:sp>
      <p:sp>
        <p:nvSpPr>
          <p:cNvPr id="11" name="Freeform 10"/>
          <p:cNvSpPr/>
          <p:nvPr/>
        </p:nvSpPr>
        <p:spPr>
          <a:xfrm>
            <a:off x="286920" y="7315200"/>
            <a:ext cx="1847160" cy="21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40680" bIns="0" anchor="t" anchorCtr="0" compatLnSpc="0">
            <a:spAutoFit/>
          </a:bodyPr>
          <a:lstStyle/>
          <a:p>
            <a:pPr marL="3492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400">
                <a:solidFill>
                  <a:srgbClr val="9A9A9A"/>
                </a:solidFill>
                <a:latin typeface="Franklin Gothic Medium" pitchFamily="34"/>
                <a:ea typeface="Gill Sans" pitchFamily="2"/>
                <a:cs typeface="Gill Sans" pitchFamily="2"/>
              </a:rPr>
              <a:t>CAD by Michael Prados</a:t>
            </a:r>
          </a:p>
        </p:txBody>
      </p:sp>
      <p:sp>
        <p:nvSpPr>
          <p:cNvPr id="12" name="Freeform 11"/>
          <p:cNvSpPr/>
          <p:nvPr/>
        </p:nvSpPr>
        <p:spPr>
          <a:xfrm>
            <a:off x="6400799" y="4114800"/>
            <a:ext cx="3759120" cy="3009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dirty="0">
                <a:latin typeface="Franklin Gothic Medium" pitchFamily="34"/>
                <a:ea typeface="Gill Sans" pitchFamily="2"/>
                <a:cs typeface="Gill Sans" pitchFamily="2"/>
              </a:rPr>
              <a:t>A heavy battery pack provides a reactive ballast.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2200" dirty="0">
              <a:latin typeface="Franklin Gothic Medium" pitchFamily="34"/>
              <a:ea typeface="Gill Sans" pitchFamily="2"/>
              <a:cs typeface="Gill Sans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dirty="0">
                <a:latin typeface="Franklin Gothic Medium" pitchFamily="34"/>
                <a:ea typeface="Gill Sans" pitchFamily="2"/>
                <a:cs typeface="Gill Sans" pitchFamily="2"/>
              </a:rPr>
              <a:t>A drive motor spins the shell against the ballast, causing the orb to roll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2200" dirty="0">
              <a:latin typeface="Franklin Gothic Medium" pitchFamily="34"/>
              <a:ea typeface="Gill Sans" pitchFamily="2"/>
              <a:cs typeface="Gill Sans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dirty="0">
                <a:latin typeface="Franklin Gothic Medium" pitchFamily="34"/>
                <a:ea typeface="Gill Sans" pitchFamily="2"/>
                <a:cs typeface="Gill Sans" pitchFamily="2"/>
              </a:rPr>
              <a:t>A steering motor tilts the ballast, allowing the orb to steer</a:t>
            </a:r>
          </a:p>
        </p:txBody>
      </p:sp>
      <p:sp>
        <p:nvSpPr>
          <p:cNvPr id="13" name="Title 12"/>
          <p:cNvSpPr txBox="1">
            <a:spLocks noGrp="1"/>
          </p:cNvSpPr>
          <p:nvPr>
            <p:ph type="title" idx="4294967295"/>
          </p:nvPr>
        </p:nvSpPr>
        <p:spPr>
          <a:xfrm>
            <a:off x="-360" y="-15840"/>
            <a:ext cx="6730920" cy="512999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 sz="3200"/>
              <a:t>how they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-684297" y="0"/>
            <a:ext cx="11421355" cy="76215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59606" y="5182394"/>
            <a:ext cx="8142206" cy="1629762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Clr>
                <a:srgbClr val="000000"/>
              </a:buClr>
              <a:buSzPct val="100000"/>
              <a:buFont typeface="Gill Sans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Gill Sans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Gill Sans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Gill Sans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Gill Sans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Gill Sans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Gill Sans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Gill Sans" pitchFamily="34"/>
              <a:buChar char="•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50"/>
            </a:pPr>
            <a:r>
              <a:rPr lang="en-US" sz="4000" b="0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Franklin Gothic Demi" pitchFamily="34" charset="0"/>
                <a:ea typeface="MS Gothic" pitchFamily="2"/>
                <a:cs typeface="MS Gothic" pitchFamily="2"/>
              </a:rPr>
              <a:t>Collaborative sculpture</a:t>
            </a:r>
          </a:p>
          <a:p>
            <a:pPr lvl="0" hangingPunct="0"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50"/>
            </a:pPr>
            <a:r>
              <a:rPr lang="en-US" sz="3000" b="0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Franklin Gothic Demi" pitchFamily="34" charset="0"/>
                <a:ea typeface="MS Gothic" pitchFamily="2"/>
                <a:cs typeface="MS Gothic" pitchFamily="2"/>
              </a:rPr>
              <a:t>The Serpent Mother by</a:t>
            </a:r>
          </a:p>
          <a:p>
            <a:pPr lvl="0" hangingPunct="0"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50"/>
            </a:pPr>
            <a:r>
              <a:rPr lang="en-US" sz="3000" dirty="0" smtClean="0">
                <a:solidFill>
                  <a:srgbClr val="FFFFFF"/>
                </a:solidFill>
                <a:latin typeface="Franklin Gothic Demi" pitchFamily="34" charset="0"/>
                <a:ea typeface="MS Gothic" pitchFamily="2"/>
                <a:cs typeface="MS Gothic" pitchFamily="2"/>
              </a:rPr>
              <a:t>The Flaming Lotus Girls</a:t>
            </a:r>
            <a:endParaRPr lang="en-US" sz="3000" b="0" i="0" u="none" strike="noStrike" baseline="0" dirty="0">
              <a:ln>
                <a:noFill/>
              </a:ln>
              <a:solidFill>
                <a:srgbClr val="FFFFFF"/>
              </a:solidFill>
              <a:latin typeface="Franklin Gothic Demi" pitchFamily="34" charset="0"/>
              <a:ea typeface="MS Gothic" pitchFamily="2"/>
              <a:cs typeface="MS Gothic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914400" y="-306360"/>
            <a:ext cx="8431200" cy="7621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992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/>
              <a:t>drive mechanics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990360" y="3924000"/>
            <a:ext cx="8178840" cy="3841920"/>
          </a:xfrm>
        </p:spPr>
        <p:txBody>
          <a:bodyPr wrap="square" rIns="0" anchor="t" anchorCtr="0">
            <a:spAutoFit/>
          </a:bodyPr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>
              <a:lnSpc>
                <a:spcPct val="110000"/>
              </a:lnSpc>
              <a:buNone/>
            </a:pPr>
            <a:r>
              <a:rPr lang="en-GB"/>
              <a:t> </a:t>
            </a:r>
          </a:p>
        </p:txBody>
      </p:sp>
      <p:sp>
        <p:nvSpPr>
          <p:cNvPr id="5" name="Freeform 4"/>
          <p:cNvSpPr/>
          <p:nvPr/>
        </p:nvSpPr>
        <p:spPr>
          <a:xfrm>
            <a:off x="2379600" y="5715000"/>
            <a:ext cx="2878200" cy="1114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0">
            <a:spAutoFit/>
          </a:bodyPr>
          <a:lstStyle/>
          <a:p>
            <a:pPr marL="0" marR="0" lvl="0" indent="0" algn="just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800">
                <a:latin typeface="Franklin Gothic Medium" pitchFamily="34"/>
                <a:ea typeface="Gill Sans" pitchFamily="2"/>
                <a:cs typeface="Gill Sans" pitchFamily="2"/>
              </a:rPr>
              <a:t>drive motor:</a:t>
            </a:r>
          </a:p>
          <a:p>
            <a:pPr marL="0" marR="0" lvl="0" indent="0" algn="just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>
                <a:latin typeface="Franklin Gothic Medium" pitchFamily="34"/>
                <a:ea typeface="Gill Sans" pitchFamily="2"/>
                <a:cs typeface="Gill Sans" pitchFamily="2"/>
              </a:rPr>
              <a:t>24V electric scooter motor</a:t>
            </a:r>
          </a:p>
          <a:p>
            <a:pPr marL="0" marR="0" lvl="0" indent="0" algn="just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>
              <a:latin typeface="Franklin Gothic Medium" pitchFamily="34"/>
              <a:ea typeface="Gill Sans" pitchFamily="2"/>
              <a:cs typeface="Gill Sans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7086600" y="5364000"/>
            <a:ext cx="2743199" cy="1082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0">
            <a:spAutoFit/>
          </a:bodyPr>
          <a:lstStyle/>
          <a:p>
            <a:pPr marL="0" marR="0" lvl="0" indent="0" algn="just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>
                <a:latin typeface="Franklin Gothic Medium" pitchFamily="34"/>
                <a:ea typeface="Gill Sans" pitchFamily="2"/>
                <a:cs typeface="Gill Sans" pitchFamily="2"/>
              </a:rPr>
              <a:t>steering motor:</a:t>
            </a:r>
          </a:p>
          <a:p>
            <a:pPr marL="0" marR="0" lvl="0" indent="0" algn="just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>
                <a:latin typeface="Franklin Gothic Medium" pitchFamily="34"/>
                <a:ea typeface="Gill Sans" pitchFamily="2"/>
                <a:cs typeface="Gill Sans" pitchFamily="2"/>
              </a:rPr>
              <a:t>24V worm gear DC motor</a:t>
            </a:r>
          </a:p>
          <a:p>
            <a:pPr marL="0" marR="0" lvl="0" indent="0" algn="just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>
              <a:latin typeface="Franklin Gothic Medium" pitchFamily="34"/>
              <a:ea typeface="Gill Sans" pitchFamily="2"/>
              <a:cs typeface="Gill Sans" pitchFamily="2"/>
            </a:endParaRPr>
          </a:p>
        </p:txBody>
      </p:sp>
      <p:sp>
        <p:nvSpPr>
          <p:cNvPr id="7" name="Straight Connector 6"/>
          <p:cNvSpPr/>
          <p:nvPr/>
        </p:nvSpPr>
        <p:spPr>
          <a:xfrm flipV="1">
            <a:off x="4572000" y="4795560"/>
            <a:ext cx="457200" cy="1152359"/>
          </a:xfrm>
          <a:prstGeom prst="line">
            <a:avLst/>
          </a:prstGeom>
          <a:noFill/>
          <a:ln w="9360">
            <a:solidFill>
              <a:srgbClr val="000000"/>
            </a:solidFill>
            <a:prstDash val="solid"/>
            <a:round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8" name="Straight Connector 7"/>
          <p:cNvSpPr/>
          <p:nvPr/>
        </p:nvSpPr>
        <p:spPr>
          <a:xfrm flipH="1" flipV="1">
            <a:off x="6732360" y="5241600"/>
            <a:ext cx="237959" cy="237959"/>
          </a:xfrm>
          <a:prstGeom prst="line">
            <a:avLst/>
          </a:prstGeom>
          <a:noFill/>
          <a:ln w="9360">
            <a:solidFill>
              <a:srgbClr val="000000"/>
            </a:solidFill>
            <a:prstDash val="solid"/>
            <a:round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992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10000"/>
              </a:lnSpc>
              <a:buNone/>
            </a:pPr>
            <a:r>
              <a:rPr lang="en-GB"/>
              <a:t>...an early prototype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990360" y="3924360"/>
            <a:ext cx="8178840" cy="3844079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85799" y="1143000"/>
            <a:ext cx="8229600" cy="617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8480" cy="68616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10000"/>
              </a:lnSpc>
              <a:buNone/>
            </a:pPr>
            <a:r>
              <a:rPr lang="en-GB"/>
              <a:t>from design...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990719" y="3924000"/>
            <a:ext cx="8177040" cy="4034519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352520" y="1143000"/>
            <a:ext cx="6419880" cy="5962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992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/>
              <a:t>finally...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1600200" y="3429000"/>
            <a:ext cx="8178840" cy="3844079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17440" y="914400"/>
            <a:ext cx="6411960" cy="4853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reeform 4"/>
          <p:cNvSpPr/>
          <p:nvPr/>
        </p:nvSpPr>
        <p:spPr>
          <a:xfrm>
            <a:off x="0" y="6294599"/>
            <a:ext cx="3071880" cy="793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40680" bIns="0" anchor="t" anchorCtr="0" compatLnSpc="0"/>
          <a:lstStyle/>
          <a:p>
            <a:pPr marL="3492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>
                <a:solidFill>
                  <a:srgbClr val="000000"/>
                </a:solidFill>
                <a:latin typeface="Franklin Gothic Medium Cond" pitchFamily="34"/>
                <a:ea typeface="Gill Sans" pitchFamily="2"/>
                <a:cs typeface="Gill Sans" pitchFamily="2"/>
              </a:rPr>
              <a:t>waterjet cut 1/8 inch</a:t>
            </a:r>
          </a:p>
          <a:p>
            <a:pPr marL="3492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>
                <a:solidFill>
                  <a:srgbClr val="000000"/>
                </a:solidFill>
                <a:latin typeface="Franklin Gothic Medium Cond" pitchFamily="34"/>
                <a:ea typeface="Gill Sans" pitchFamily="2"/>
                <a:cs typeface="Gill Sans" pitchFamily="2"/>
              </a:rPr>
              <a:t>aluminum sheet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3593880" y="2743199"/>
            <a:ext cx="609624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-360" y="23400"/>
            <a:ext cx="10155240" cy="63648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/>
              <a:t>Chassis	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-685799" y="1600200"/>
            <a:ext cx="4572000" cy="4366440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 algn="r">
              <a:lnSpc>
                <a:spcPct val="128000"/>
              </a:lnSpc>
              <a:buNone/>
            </a:pPr>
            <a:r>
              <a:rPr lang="en-US"/>
              <a:t>Zigbee RF/Aggregator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LED illuminators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Sound module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CPU dome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Drive shaft and motor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Steering servo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Motor controllers</a:t>
            </a:r>
          </a:p>
          <a:p>
            <a:pPr lvl="0" algn="r">
              <a:lnSpc>
                <a:spcPct val="128000"/>
              </a:lnSpc>
              <a:buNone/>
            </a:pPr>
            <a:r>
              <a:rPr lang="en-US"/>
              <a:t>Battery pack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link="rId3" cstate="print">
            <a:alphaModFix/>
            <a:lum/>
          </a:blip>
          <a:srcRect t="2930" r="9375" b="12891"/>
          <a:stretch>
            <a:fillRect/>
          </a:stretch>
        </p:blipFill>
        <p:spPr>
          <a:xfrm>
            <a:off x="4114440" y="30632"/>
            <a:ext cx="6001273" cy="7433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332240" y="990719"/>
            <a:ext cx="5821560" cy="914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40680" bIns="0" anchor="t" anchorCtr="0" compatLnSpc="0"/>
          <a:lstStyle/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 dirty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SPU – Swarm Processing Unit</a:t>
            </a:r>
          </a:p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 dirty="0" smtClean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500 </a:t>
            </a:r>
            <a:r>
              <a:rPr lang="en-GB" sz="2600" dirty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MIPS Linux ARM processor</a:t>
            </a:r>
          </a:p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 dirty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less </a:t>
            </a:r>
            <a:r>
              <a:rPr lang="en-GB" sz="2600" dirty="0" smtClean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than 3 </a:t>
            </a:r>
            <a:r>
              <a:rPr lang="en-GB" sz="2600" dirty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watt power consumption</a:t>
            </a:r>
          </a:p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 dirty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embeddedarm.com</a:t>
            </a:r>
          </a:p>
        </p:txBody>
      </p:sp>
      <p:sp>
        <p:nvSpPr>
          <p:cNvPr id="3" name="Freeform 2"/>
          <p:cNvSpPr/>
          <p:nvPr/>
        </p:nvSpPr>
        <p:spPr>
          <a:xfrm>
            <a:off x="0" y="6966000"/>
            <a:ext cx="8686800" cy="136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40680" bIns="0" anchor="t" anchorCtr="0" compatLnSpc="0"/>
          <a:lstStyle/>
          <a:p>
            <a:pPr marL="3492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 i="1" dirty="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P.S. All our software is open source: www.orbswarm.com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43000" y="1093680"/>
            <a:ext cx="3871800" cy="3021120"/>
          </a:xfrm>
          <a:prstGeom prst="rect">
            <a:avLst/>
          </a:prstGeom>
          <a:noFill/>
          <a:ln>
            <a:noFill/>
          </a:ln>
          <a:effectLst>
            <a:outerShdw dist="76368" dir="2700000" algn="tl">
              <a:srgbClr val="000000">
                <a:alpha val="31000"/>
              </a:srgbClr>
            </a:outerShdw>
          </a:effectLst>
        </p:spPr>
      </p:pic>
      <p:sp>
        <p:nvSpPr>
          <p:cNvPr id="5" name="Title 4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992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 dirty="0"/>
              <a:t>the brains of the operation</a:t>
            </a:r>
          </a:p>
        </p:txBody>
      </p:sp>
      <p:sp>
        <p:nvSpPr>
          <p:cNvPr id="6" name="Freeform 5"/>
          <p:cNvSpPr/>
          <p:nvPr/>
        </p:nvSpPr>
        <p:spPr>
          <a:xfrm>
            <a:off x="-27000" y="5081760"/>
            <a:ext cx="4572000" cy="1753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0">
            <a:spAutoFit/>
          </a:bodyPr>
          <a:lstStyle/>
          <a:p>
            <a:pPr marL="34920" marR="0" lvl="0" indent="0" algn="r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Custom AVR daughterboard</a:t>
            </a:r>
          </a:p>
          <a:p>
            <a:pPr marL="34920" marR="0" lvl="0" indent="0" algn="r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for motor control, plus custom</a:t>
            </a:r>
          </a:p>
          <a:p>
            <a:pPr marL="34920" marR="0" lvl="0" indent="0" algn="r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6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H-bridge motor drivers</a:t>
            </a:r>
          </a:p>
          <a:p>
            <a:pPr marL="34920" marR="0" lvl="0" indent="0" algn="l" rtl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2600">
              <a:solidFill>
                <a:srgbClr val="000000"/>
              </a:solidFill>
              <a:latin typeface="Franklin Gothic Medium" pitchFamily="34"/>
              <a:ea typeface="Gill Sans" pitchFamily="2"/>
              <a:cs typeface="Gill Sans" pitchFamily="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19920" t="10079" r="14941" b="30239"/>
          <a:stretch>
            <a:fillRect/>
          </a:stretch>
        </p:blipFill>
        <p:spPr>
          <a:xfrm>
            <a:off x="4572000" y="3095640"/>
            <a:ext cx="5138640" cy="3533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806480" y="1747799"/>
            <a:ext cx="3986280" cy="793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40680" bIns="0" anchor="t" anchorCtr="0" compatLnSpc="0"/>
          <a:lstStyle/>
          <a:p>
            <a:pPr marL="3492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Global Positioning System (GPS) modules</a:t>
            </a:r>
          </a:p>
        </p:txBody>
      </p:sp>
      <p:sp>
        <p:nvSpPr>
          <p:cNvPr id="3" name="Freeform 2"/>
          <p:cNvSpPr/>
          <p:nvPr/>
        </p:nvSpPr>
        <p:spPr>
          <a:xfrm>
            <a:off x="3411360" y="3659040"/>
            <a:ext cx="4902479" cy="681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40680" bIns="0" anchor="t" anchorCtr="0" compatLnSpc="0"/>
          <a:lstStyle/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Micro Electromechanical (MEMS) accelerometers and yaw rate gyros</a:t>
            </a:r>
          </a:p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(sparkfun.com)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961240" y="852480"/>
            <a:ext cx="3441600" cy="2092319"/>
          </a:xfrm>
          <a:prstGeom prst="rect">
            <a:avLst/>
          </a:prstGeom>
          <a:noFill/>
          <a:ln>
            <a:noFill/>
          </a:ln>
          <a:effectLst>
            <a:outerShdw dist="76368" dir="2700000" algn="tl">
              <a:srgbClr val="000000">
                <a:alpha val="31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74560" y="2909880"/>
            <a:ext cx="2625840" cy="2119320"/>
          </a:xfrm>
          <a:prstGeom prst="rect">
            <a:avLst/>
          </a:prstGeom>
          <a:noFill/>
          <a:ln>
            <a:noFill/>
          </a:ln>
          <a:effectLst>
            <a:outerShdw dist="76368" dir="2700000" algn="tl">
              <a:srgbClr val="000000">
                <a:alpha val="31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5486399" y="4800600"/>
            <a:ext cx="3668759" cy="2286000"/>
          </a:xfrm>
          <a:prstGeom prst="rect">
            <a:avLst/>
          </a:prstGeom>
          <a:noFill/>
          <a:ln>
            <a:noFill/>
          </a:ln>
          <a:effectLst>
            <a:outerShdw dist="76368" dir="2700000" algn="tl">
              <a:srgbClr val="000000">
                <a:alpha val="31000"/>
              </a:srgbClr>
            </a:outerShdw>
          </a:effectLst>
        </p:spPr>
      </p:pic>
      <p:sp>
        <p:nvSpPr>
          <p:cNvPr id="7" name="Freeform 6"/>
          <p:cNvSpPr/>
          <p:nvPr/>
        </p:nvSpPr>
        <p:spPr>
          <a:xfrm>
            <a:off x="2057760" y="5943600"/>
            <a:ext cx="3497759" cy="10058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40680" bIns="0" anchor="t" anchorCtr="0" compatLnSpc="0">
            <a:spAutoFit/>
          </a:bodyPr>
          <a:lstStyle/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Zigbee radio for serial digital</a:t>
            </a:r>
          </a:p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communication</a:t>
            </a:r>
          </a:p>
          <a:p>
            <a:pPr marL="3492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>
                <a:solidFill>
                  <a:srgbClr val="000000"/>
                </a:solidFill>
                <a:latin typeface="Franklin Gothic Medium" pitchFamily="34"/>
                <a:ea typeface="Gill Sans" pitchFamily="2"/>
                <a:cs typeface="Gill Sans" pitchFamily="2"/>
              </a:rPr>
              <a:t>xbee.com</a:t>
            </a:r>
          </a:p>
        </p:txBody>
      </p:sp>
      <p:sp>
        <p:nvSpPr>
          <p:cNvPr id="8" name="Title 7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992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/>
              <a:t>sensors working overtime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319559" y="103320"/>
            <a:ext cx="7086600" cy="72118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0" y="49385"/>
            <a:ext cx="10159920" cy="58811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buNone/>
            </a:pPr>
            <a:r>
              <a:rPr lang="en-US" dirty="0" smtClean="0"/>
              <a:t>Data Flow</a:t>
            </a:r>
            <a:endParaRPr lang="en-US" dirty="0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990360" y="3924000"/>
            <a:ext cx="8178840" cy="3841920"/>
          </a:xfrm>
        </p:spPr>
        <p:txBody>
          <a:bodyPr wrap="square" rIns="0" anchor="t" anchorCtr="0">
            <a:spAutoFit/>
          </a:bodyPr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marL="156960" lvl="0">
              <a:lnSpc>
                <a:spcPct val="105000"/>
              </a:lnSpc>
              <a:buNone/>
            </a:pPr>
            <a:endParaRPr lang="en-GB"/>
          </a:p>
          <a:p>
            <a:pPr lvl="0">
              <a:lnSpc>
                <a:spcPct val="110000"/>
              </a:lnSpc>
              <a:buNone/>
            </a:pPr>
            <a:r>
              <a:rPr lang="en-GB"/>
              <a:t> </a:t>
            </a:r>
          </a:p>
        </p:txBody>
      </p:sp>
      <p:sp>
        <p:nvSpPr>
          <p:cNvPr id="5" name="Freeform 4"/>
          <p:cNvSpPr/>
          <p:nvPr/>
        </p:nvSpPr>
        <p:spPr>
          <a:xfrm>
            <a:off x="457200" y="1485619"/>
            <a:ext cx="4343400" cy="329744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28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artistic payload</a:t>
            </a:r>
            <a:r>
              <a:rPr lang="en-GB" sz="36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:</a:t>
            </a: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endParaRPr lang="en-GB" sz="3600" dirty="0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24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serially-controlled MP3 player and amplifier</a:t>
            </a: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endParaRPr lang="en-GB" sz="2400" dirty="0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24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fully controllable </a:t>
            </a:r>
            <a:r>
              <a:rPr lang="en-GB" sz="2400" dirty="0" err="1">
                <a:latin typeface="Franklin Gothic Demi" pitchFamily="34"/>
                <a:ea typeface="ヒラギノ角ゴ Pro W3" pitchFamily="2"/>
                <a:cs typeface="ヒラギノ角ゴ Pro W3" pitchFamily="2"/>
              </a:rPr>
              <a:t>color</a:t>
            </a:r>
            <a:r>
              <a:rPr lang="en-GB" sz="24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 LED modules</a:t>
            </a: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endParaRPr lang="en-GB" sz="2400" dirty="0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</p:txBody>
      </p:sp>
      <p:sp>
        <p:nvSpPr>
          <p:cNvPr id="6" name="Straight Connector 5"/>
          <p:cNvSpPr/>
          <p:nvPr/>
        </p:nvSpPr>
        <p:spPr>
          <a:xfrm>
            <a:off x="4343400" y="4114800"/>
            <a:ext cx="3657599" cy="1828800"/>
          </a:xfrm>
          <a:prstGeom prst="line">
            <a:avLst/>
          </a:prstGeom>
          <a:noFill/>
          <a:ln w="9360">
            <a:solidFill>
              <a:srgbClr val="000000"/>
            </a:solidFill>
            <a:prstDash val="solid"/>
            <a:round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7" name="Straight Connector 6"/>
          <p:cNvSpPr/>
          <p:nvPr/>
        </p:nvSpPr>
        <p:spPr>
          <a:xfrm>
            <a:off x="4800600" y="2743199"/>
            <a:ext cx="3200399" cy="1600201"/>
          </a:xfrm>
          <a:prstGeom prst="line">
            <a:avLst/>
          </a:prstGeom>
          <a:noFill/>
          <a:ln w="9360">
            <a:solidFill>
              <a:srgbClr val="000000"/>
            </a:solidFill>
            <a:prstDash val="solid"/>
            <a:round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8" name="Straight Connector 7"/>
          <p:cNvSpPr/>
          <p:nvPr/>
        </p:nvSpPr>
        <p:spPr>
          <a:xfrm>
            <a:off x="4343400" y="4114800"/>
            <a:ext cx="3657599" cy="2743200"/>
          </a:xfrm>
          <a:prstGeom prst="line">
            <a:avLst/>
          </a:prstGeom>
          <a:noFill/>
          <a:ln w="9360">
            <a:solidFill>
              <a:srgbClr val="000000"/>
            </a:solidFill>
            <a:prstDash val="solid"/>
            <a:round/>
            <a:tailEnd type="arrow"/>
          </a:ln>
        </p:spPr>
        <p:txBody>
          <a:bodyPr vert="horz" wrap="square" lIns="90000" tIns="46800" rIns="90000" bIns="46800" anchor="t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888206" y="1067594"/>
            <a:ext cx="8173799" cy="4452120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b="1" dirty="0" err="1" smtClean="0"/>
              <a:t>Niladri</a:t>
            </a:r>
            <a:r>
              <a:rPr lang="en-US" b="1" dirty="0" smtClean="0"/>
              <a:t> Bora </a:t>
            </a:r>
            <a:r>
              <a:rPr lang="en-US" dirty="0" smtClean="0"/>
              <a:t>is an engineer who machined parts and worked on programming for Swarm.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-360" y="23400"/>
            <a:ext cx="10155240" cy="63648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 dirty="0"/>
              <a:t>SPU Software Architecture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990360" y="3924000"/>
            <a:ext cx="8173799" cy="4939920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-26194" y="685799"/>
            <a:ext cx="10158840" cy="6163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link="rId3" cstate="print">
            <a:alphaModFix/>
            <a:lum/>
          </a:blip>
          <a:srcRect/>
          <a:stretch>
            <a:fillRect/>
          </a:stretch>
        </p:blipFill>
        <p:spPr>
          <a:xfrm>
            <a:off x="-559594" y="0"/>
            <a:ext cx="11477440" cy="76215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095480" y="1013039"/>
            <a:ext cx="6211080" cy="1195925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1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Clr>
                <a:srgbClr val="000000"/>
              </a:buClr>
              <a:buSzPct val="100000"/>
              <a:buFont typeface="Gill Sans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Gill Sans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Gill Sans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Gill Sans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Gill Sans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Gill Sans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Gill Sans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Gill Sans" pitchFamily="34"/>
              <a:buChar char="•"/>
            </a:lvl9pPr>
          </a:lstStyle>
          <a:p>
            <a:pPr marL="0" marR="0" lvl="0" indent="0" algn="l" rtl="0" hangingPunct="0">
              <a:lnSpc>
                <a:spcPct val="152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50"/>
            </a:pPr>
            <a:endParaRPr lang="en-US" sz="5400" b="0" i="0" u="none" strike="noStrike" baseline="0" dirty="0">
              <a:ln>
                <a:noFill/>
              </a:ln>
              <a:solidFill>
                <a:srgbClr val="FFFFFF"/>
              </a:solidFill>
              <a:latin typeface="Gill Sans" pitchFamily="18"/>
              <a:ea typeface="MS Gothic" pitchFamily="2"/>
              <a:cs typeface="MS Gothic" pitchFamily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8206" y="915194"/>
            <a:ext cx="6730206" cy="14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50"/>
            </a:pPr>
            <a:r>
              <a:rPr lang="en-US" dirty="0">
                <a:solidFill>
                  <a:srgbClr val="FFFFFF"/>
                </a:solidFill>
                <a:latin typeface="Franklin Gothic Demi" pitchFamily="34" charset="0"/>
                <a:ea typeface="MS Gothic" pitchFamily="2"/>
                <a:cs typeface="MS Gothic" pitchFamily="2"/>
              </a:rPr>
              <a:t>A</a:t>
            </a:r>
            <a:r>
              <a:rPr lang="en-US" dirty="0" smtClean="0">
                <a:solidFill>
                  <a:srgbClr val="FFFFFF"/>
                </a:solidFill>
                <a:latin typeface="Franklin Gothic Demi" pitchFamily="34" charset="0"/>
                <a:ea typeface="MS Gothic" pitchFamily="2"/>
                <a:cs typeface="MS Gothic" pitchFamily="2"/>
              </a:rPr>
              <a:t>d-hoc construction</a:t>
            </a:r>
          </a:p>
          <a:p>
            <a:pPr lvl="0" hangingPunct="0"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50"/>
            </a:pPr>
            <a:r>
              <a:rPr lang="en-US" sz="3500" dirty="0" smtClean="0">
                <a:solidFill>
                  <a:srgbClr val="FFFFFF"/>
                </a:solidFill>
                <a:latin typeface="Franklin Gothic Demi" pitchFamily="34" charset="0"/>
                <a:ea typeface="MS Gothic" pitchFamily="2"/>
                <a:cs typeface="MS Gothic" pitchFamily="2"/>
              </a:rPr>
              <a:t>Uchronia</a:t>
            </a:r>
            <a:endParaRPr lang="en-US" sz="3500" dirty="0">
              <a:solidFill>
                <a:srgbClr val="FFFFFF"/>
              </a:solidFill>
              <a:latin typeface="Franklin Gothic Demi" pitchFamily="34" charset="0"/>
              <a:ea typeface="MS Gothic" pitchFamily="2"/>
              <a:cs typeface="MS Gothic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354806" y="3735749"/>
            <a:ext cx="5486399" cy="3885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Lee\Desktop\Techkriti\images\overhe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406" y="915194"/>
            <a:ext cx="5953125" cy="6372225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Navigation: </a:t>
            </a:r>
            <a:r>
              <a:rPr lang="en-US" dirty="0" err="1" smtClean="0"/>
              <a:t>Kalman</a:t>
            </a:r>
            <a:r>
              <a:rPr lang="en-US" dirty="0" smtClean="0"/>
              <a:t> Filter for Sensor Fusion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354806" y="915194"/>
            <a:ext cx="4465953" cy="2507926"/>
          </a:xfrm>
        </p:spPr>
        <p:txBody>
          <a:bodyPr/>
          <a:lstStyle/>
          <a:p>
            <a:pPr algn="l">
              <a:buNone/>
            </a:pPr>
            <a:r>
              <a:rPr lang="en-US" dirty="0" smtClean="0"/>
              <a:t>Sensor</a:t>
            </a:r>
            <a:r>
              <a:rPr lang="en-US" dirty="0"/>
              <a:t>s</a:t>
            </a:r>
            <a:r>
              <a:rPr lang="en-US" baseline="0" dirty="0" smtClean="0"/>
              <a:t>:</a:t>
            </a:r>
          </a:p>
          <a:p>
            <a:pPr lvl="1" algn="l"/>
            <a:r>
              <a:rPr lang="en-US" baseline="0" dirty="0" smtClean="0"/>
              <a:t>GPS</a:t>
            </a:r>
          </a:p>
          <a:p>
            <a:pPr algn="l"/>
            <a:r>
              <a:rPr lang="en-US" dirty="0" smtClean="0"/>
              <a:t>Accelerometer</a:t>
            </a:r>
          </a:p>
          <a:p>
            <a:pPr algn="l"/>
            <a:r>
              <a:rPr lang="en-US" dirty="0" smtClean="0"/>
              <a:t>Yaw rate gyros</a:t>
            </a:r>
          </a:p>
          <a:p>
            <a:pPr algn="l"/>
            <a:r>
              <a:rPr lang="en-US" dirty="0" err="1" smtClean="0"/>
              <a:t>Odometry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e\Desktop\Techkriti\images\Path-follow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06" y="1981994"/>
            <a:ext cx="4495800" cy="3303037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Path Planning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583406" y="6630194"/>
            <a:ext cx="6248400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Red:</a:t>
            </a:r>
            <a:r>
              <a:rPr lang="en-US" baseline="0" dirty="0" smtClean="0"/>
              <a:t> desired path; Green: actual path</a:t>
            </a:r>
            <a:endParaRPr lang="en-US" dirty="0"/>
          </a:p>
        </p:txBody>
      </p:sp>
      <p:pic>
        <p:nvPicPr>
          <p:cNvPr id="5" name="Picture 2" descr="C:\Users\Lee\Desktop\Techkriti\images\Path-follow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0606" y="3089201"/>
            <a:ext cx="4191000" cy="32941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-360" y="-720"/>
            <a:ext cx="10155240" cy="68507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 dirty="0"/>
              <a:t>Other Software details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54806" y="838994"/>
            <a:ext cx="8173799" cy="4939920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 algn="l"/>
            <a:r>
              <a:rPr lang="en-US" dirty="0"/>
              <a:t> Lemon parser for parsing messages</a:t>
            </a:r>
          </a:p>
          <a:p>
            <a:pPr lvl="0" algn="l"/>
            <a:r>
              <a:rPr lang="en-US" dirty="0"/>
              <a:t> Shared memory queues for IPC</a:t>
            </a:r>
          </a:p>
          <a:p>
            <a:pPr lvl="0" algn="l"/>
            <a:r>
              <a:rPr lang="en-US" dirty="0"/>
              <a:t> SPU </a:t>
            </a:r>
            <a:r>
              <a:rPr lang="en-US" dirty="0" err="1"/>
              <a:t>toolchain</a:t>
            </a:r>
            <a:r>
              <a:rPr lang="en-US" dirty="0"/>
              <a:t> – </a:t>
            </a:r>
            <a:r>
              <a:rPr lang="en-US" dirty="0" err="1"/>
              <a:t>gcc</a:t>
            </a:r>
            <a:r>
              <a:rPr lang="en-US" dirty="0"/>
              <a:t> + make</a:t>
            </a:r>
          </a:p>
          <a:p>
            <a:pPr lvl="0" algn="l"/>
            <a:r>
              <a:rPr lang="en-US" dirty="0"/>
              <a:t> AVR </a:t>
            </a:r>
            <a:r>
              <a:rPr lang="en-US" dirty="0" err="1"/>
              <a:t>toolchain</a:t>
            </a:r>
            <a:r>
              <a:rPr lang="en-US" dirty="0"/>
              <a:t> – </a:t>
            </a:r>
            <a:r>
              <a:rPr lang="en-US" dirty="0" err="1"/>
              <a:t>avr-gcc</a:t>
            </a:r>
            <a:r>
              <a:rPr lang="en-US" dirty="0"/>
              <a:t> + </a:t>
            </a:r>
            <a:r>
              <a:rPr lang="en-US" dirty="0" err="1"/>
              <a:t>avrdude</a:t>
            </a:r>
            <a:r>
              <a:rPr lang="en-US" dirty="0"/>
              <a:t> + make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012406" y="2953585"/>
            <a:ext cx="5867400" cy="4401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442880" y="990719"/>
            <a:ext cx="1295640" cy="118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708200" y="3614759"/>
            <a:ext cx="1295280" cy="118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7315200" y="171360"/>
            <a:ext cx="1295280" cy="118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186520" y="4238640"/>
            <a:ext cx="1295280" cy="118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7391520" y="2844720"/>
            <a:ext cx="1295280" cy="11890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reeform 6"/>
          <p:cNvSpPr/>
          <p:nvPr/>
        </p:nvSpPr>
        <p:spPr>
          <a:xfrm>
            <a:off x="3886200" y="1519200"/>
            <a:ext cx="2286000" cy="1600200"/>
          </a:xfrm>
          <a:custGeom>
            <a:avLst>
              <a:gd name="f0" fmla="val 54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-2147483647"/>
              <a:gd name="f9" fmla="val 2147483647"/>
              <a:gd name="f10" fmla="val 21600"/>
              <a:gd name="f11" fmla="+- 0 0 0"/>
              <a:gd name="f12" fmla="abs f4"/>
              <a:gd name="f13" fmla="abs f5"/>
              <a:gd name="f14" fmla="abs f6"/>
              <a:gd name="f15" fmla="pin 0 f0 21600"/>
              <a:gd name="f16" fmla="*/ f11 f1 1"/>
              <a:gd name="f17" fmla="?: f12 f4 1"/>
              <a:gd name="f18" fmla="?: f13 f5 1"/>
              <a:gd name="f19" fmla="?: f14 f6 1"/>
              <a:gd name="f20" fmla="val f15"/>
              <a:gd name="f21" fmla="*/ f16 1 f3"/>
              <a:gd name="f22" fmla="*/ f17 1 21600"/>
              <a:gd name="f23" fmla="*/ f18 1 21600"/>
              <a:gd name="f24" fmla="*/ 21600 f17 1"/>
              <a:gd name="f25" fmla="*/ 21600 f18 1"/>
              <a:gd name="f26" fmla="+- f7 f20 0"/>
              <a:gd name="f27" fmla="+- f21 0 f2"/>
              <a:gd name="f28" fmla="min f23 f22"/>
              <a:gd name="f29" fmla="*/ f24 1 f19"/>
              <a:gd name="f30" fmla="*/ f25 1 f19"/>
              <a:gd name="f31" fmla="+- f30 0 f20"/>
              <a:gd name="f32" fmla="+- f29 0 f20"/>
              <a:gd name="f33" fmla="+- f29 0 f26"/>
              <a:gd name="f34" fmla="+- f30 0 f26"/>
              <a:gd name="f35" fmla="val f29"/>
              <a:gd name="f36" fmla="val f30"/>
              <a:gd name="f37" fmla="*/ f7 f28 1"/>
              <a:gd name="f38" fmla="*/ f15 f28 1"/>
              <a:gd name="f39" fmla="*/ f26 f28 1"/>
              <a:gd name="f40" fmla="*/ f30 f28 1"/>
              <a:gd name="f41" fmla="*/ f29 f28 1"/>
              <a:gd name="f42" fmla="*/ f33 1 2"/>
              <a:gd name="f43" fmla="*/ f34 1 2"/>
              <a:gd name="f44" fmla="*/ f32 f28 1"/>
              <a:gd name="f45" fmla="*/ f36 f28 1"/>
              <a:gd name="f46" fmla="*/ f35 f28 1"/>
              <a:gd name="f47" fmla="*/ f31 f28 1"/>
              <a:gd name="f48" fmla="+- f26 f42 0"/>
              <a:gd name="f49" fmla="+- f26 f43 0"/>
              <a:gd name="f50" fmla="*/ f42 f28 1"/>
              <a:gd name="f51" fmla="*/ f43 f28 1"/>
              <a:gd name="f52" fmla="*/ f48 f28 1"/>
              <a:gd name="f53" fmla="*/ f49 f28 1"/>
            </a:gdLst>
            <a:ahLst>
              <a:ahXY gdRefX="" minX="0" maxX="0" gdRefY="f0" minY="f7" maxY="f10">
                <a:pos x="f37" y="f38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52" y="f37"/>
              </a:cxn>
              <a:cxn ang="f27">
                <a:pos x="f50" y="f39"/>
              </a:cxn>
              <a:cxn ang="f27">
                <a:pos x="f37" y="f53"/>
              </a:cxn>
              <a:cxn ang="f27">
                <a:pos x="f50" y="f40"/>
              </a:cxn>
              <a:cxn ang="f27">
                <a:pos x="f44" y="f53"/>
              </a:cxn>
              <a:cxn ang="f27">
                <a:pos x="f41" y="f51"/>
              </a:cxn>
            </a:cxnLst>
            <a:rect l="f37" t="f39" r="f44" b="f45"/>
            <a:pathLst>
              <a:path>
                <a:moveTo>
                  <a:pt x="f37" y="f45"/>
                </a:moveTo>
                <a:lnTo>
                  <a:pt x="f37" y="f39"/>
                </a:lnTo>
                <a:lnTo>
                  <a:pt x="f39" y="f37"/>
                </a:lnTo>
                <a:lnTo>
                  <a:pt x="f46" y="f37"/>
                </a:lnTo>
                <a:lnTo>
                  <a:pt x="f46" y="f47"/>
                </a:lnTo>
                <a:lnTo>
                  <a:pt x="f44" y="f45"/>
                </a:lnTo>
                <a:close/>
              </a:path>
              <a:path>
                <a:moveTo>
                  <a:pt x="f37" y="f39"/>
                </a:moveTo>
                <a:lnTo>
                  <a:pt x="f39" y="f37"/>
                </a:lnTo>
                <a:lnTo>
                  <a:pt x="f46" y="f37"/>
                </a:lnTo>
                <a:lnTo>
                  <a:pt x="f44" y="f39"/>
                </a:lnTo>
                <a:close/>
              </a:path>
              <a:path>
                <a:moveTo>
                  <a:pt x="f44" y="f45"/>
                </a:moveTo>
                <a:lnTo>
                  <a:pt x="f44" y="f39"/>
                </a:lnTo>
                <a:lnTo>
                  <a:pt x="f46" y="f37"/>
                </a:lnTo>
                <a:lnTo>
                  <a:pt x="f46" y="f47"/>
                </a:lnTo>
                <a:close/>
              </a:path>
            </a:pathLst>
          </a:custGeom>
          <a:solidFill>
            <a:srgbClr val="99CCFF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0"/>
          <a:lstStyle/>
          <a:p>
            <a:pPr marL="0" marR="0" lvl="0" indent="0" algn="ctr" rtl="0" hangingPunct="0">
              <a:lnSpc>
                <a:spcPct val="115000"/>
              </a:lnSpc>
              <a:buNone/>
              <a:tabLst/>
            </a:pPr>
            <a:r>
              <a:rPr lang="en-GB" sz="2800">
                <a:latin typeface="Franklin Gothic Demi Cond" pitchFamily="34"/>
                <a:ea typeface="Lucida Sans Unicode" pitchFamily="2"/>
                <a:cs typeface="Tahoma" pitchFamily="2"/>
              </a:rPr>
              <a:t>Mother Node</a:t>
            </a:r>
          </a:p>
        </p:txBody>
      </p:sp>
      <p:sp>
        <p:nvSpPr>
          <p:cNvPr id="8" name="Title 7"/>
          <p:cNvSpPr txBox="1">
            <a:spLocks noGrp="1"/>
          </p:cNvSpPr>
          <p:nvPr>
            <p:ph type="title" idx="4294967295"/>
          </p:nvPr>
        </p:nvSpPr>
        <p:spPr>
          <a:xfrm>
            <a:off x="0" y="-360"/>
            <a:ext cx="1015992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 dirty="0"/>
              <a:t>network topology</a:t>
            </a:r>
          </a:p>
        </p:txBody>
      </p:sp>
      <p:cxnSp>
        <p:nvCxnSpPr>
          <p:cNvPr id="9" name="Straight Arrow Connector 8"/>
          <p:cNvCxnSpPr>
            <a:stCxn id="2" idx="3"/>
          </p:cNvCxnSpPr>
          <p:nvPr/>
        </p:nvCxnSpPr>
        <p:spPr>
          <a:xfrm>
            <a:off x="2738160" y="1585800"/>
            <a:ext cx="725760" cy="473400"/>
          </a:xfrm>
          <a:prstGeom prst="straightConnector1">
            <a:avLst/>
          </a:prstGeom>
          <a:noFill/>
          <a:ln w="9360">
            <a:solidFill>
              <a:srgbClr val="000000"/>
            </a:solidFill>
            <a:prstDash val="solid"/>
            <a:round/>
            <a:headEnd type="arrow"/>
            <a:tailEnd type="arrow"/>
          </a:ln>
        </p:spPr>
      </p:cxnSp>
      <p:cxnSp>
        <p:nvCxnSpPr>
          <p:cNvPr id="10" name="Straight Arrow Connector 9"/>
          <p:cNvCxnSpPr/>
          <p:nvPr/>
        </p:nvCxnSpPr>
        <p:spPr>
          <a:xfrm>
            <a:off x="5259240" y="3330360"/>
            <a:ext cx="317520" cy="843120"/>
          </a:xfrm>
          <a:prstGeom prst="straightConnector1">
            <a:avLst/>
          </a:prstGeom>
          <a:noFill/>
          <a:ln w="9360">
            <a:solidFill>
              <a:srgbClr val="000000"/>
            </a:solidFill>
            <a:prstDash val="solid"/>
            <a:round/>
            <a:headEnd type="arrow"/>
            <a:tailEnd type="arrow"/>
          </a:ln>
        </p:spPr>
      </p:cxnSp>
      <p:cxnSp>
        <p:nvCxnSpPr>
          <p:cNvPr id="11" name="Straight Arrow Connector 10"/>
          <p:cNvCxnSpPr/>
          <p:nvPr/>
        </p:nvCxnSpPr>
        <p:spPr>
          <a:xfrm>
            <a:off x="6364080" y="2874960"/>
            <a:ext cx="843120" cy="387720"/>
          </a:xfrm>
          <a:prstGeom prst="straightConnector1">
            <a:avLst/>
          </a:prstGeom>
          <a:noFill/>
          <a:ln w="9360">
            <a:solidFill>
              <a:srgbClr val="000000"/>
            </a:solidFill>
            <a:prstDash val="solid"/>
            <a:round/>
            <a:headEnd type="arrow"/>
            <a:tailEnd type="arrow"/>
          </a:ln>
        </p:spPr>
      </p:cxnSp>
      <p:cxnSp>
        <p:nvCxnSpPr>
          <p:cNvPr id="12" name="Straight Arrow Connector 11"/>
          <p:cNvCxnSpPr/>
          <p:nvPr/>
        </p:nvCxnSpPr>
        <p:spPr>
          <a:xfrm flipH="1">
            <a:off x="6446520" y="1095480"/>
            <a:ext cx="829080" cy="511559"/>
          </a:xfrm>
          <a:prstGeom prst="straightConnector1">
            <a:avLst/>
          </a:prstGeom>
          <a:noFill/>
          <a:ln w="9360">
            <a:solidFill>
              <a:srgbClr val="000000"/>
            </a:solidFill>
            <a:prstDash val="solid"/>
            <a:round/>
            <a:headEnd type="arrow"/>
            <a:tailEnd type="arrow"/>
          </a:ln>
        </p:spPr>
      </p:cxnSp>
      <p:cxnSp>
        <p:nvCxnSpPr>
          <p:cNvPr id="13" name="Straight Arrow Connector 12"/>
          <p:cNvCxnSpPr/>
          <p:nvPr/>
        </p:nvCxnSpPr>
        <p:spPr>
          <a:xfrm flipV="1">
            <a:off x="2995200" y="3191760"/>
            <a:ext cx="802079" cy="662400"/>
          </a:xfrm>
          <a:prstGeom prst="straightConnector1">
            <a:avLst/>
          </a:prstGeom>
          <a:noFill/>
          <a:ln w="9360">
            <a:solidFill>
              <a:srgbClr val="000000"/>
            </a:solidFill>
            <a:prstDash val="solid"/>
            <a:round/>
            <a:headEnd type="arrow"/>
            <a:tailEnd type="arrow"/>
          </a:ln>
        </p:spPr>
      </p:cxnSp>
      <p:sp>
        <p:nvSpPr>
          <p:cNvPr id="14" name="Freeform 13"/>
          <p:cNvSpPr/>
          <p:nvPr/>
        </p:nvSpPr>
        <p:spPr>
          <a:xfrm>
            <a:off x="0" y="55440"/>
            <a:ext cx="10159920" cy="576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3600">
                <a:latin typeface="Franklin Gothic Demi" pitchFamily="34"/>
                <a:ea typeface="ヒラギノ角ゴ Pro W3" pitchFamily="2"/>
                <a:cs typeface="ヒラギノ角ゴ Pro W3" pitchFamily="2"/>
              </a:rPr>
              <a:t>network topology</a:t>
            </a:r>
          </a:p>
        </p:txBody>
      </p:sp>
      <p:sp>
        <p:nvSpPr>
          <p:cNvPr id="15" name="Freeform 14"/>
          <p:cNvSpPr/>
          <p:nvPr/>
        </p:nvSpPr>
        <p:spPr>
          <a:xfrm>
            <a:off x="228600" y="5572300"/>
            <a:ext cx="9372600" cy="164872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36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star network with round-robin polling</a:t>
            </a: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36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Mother Node is any </a:t>
            </a:r>
            <a:r>
              <a:rPr lang="en-GB" sz="3600" dirty="0" smtClean="0">
                <a:latin typeface="Franklin Gothic Demi" pitchFamily="34"/>
                <a:ea typeface="ヒラギノ角ゴ Pro W3" pitchFamily="2"/>
                <a:cs typeface="ヒラギノ角ゴ Pro W3" pitchFamily="2"/>
              </a:rPr>
              <a:t>PC or host</a:t>
            </a:r>
            <a:endParaRPr lang="en-GB" sz="3600" dirty="0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3600" dirty="0">
                <a:latin typeface="Franklin Gothic Demi" pitchFamily="34"/>
                <a:ea typeface="ヒラギノ角ゴ Pro W3" pitchFamily="2"/>
                <a:cs typeface="ヒラギノ角ゴ Pro W3" pitchFamily="2"/>
              </a:rPr>
              <a:t>Orbs controlled with simple serial API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72243"/>
            <a:ext cx="10159920" cy="542393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 dirty="0"/>
              <a:t>future vision</a:t>
            </a:r>
            <a:r>
              <a:rPr lang="en-GB" dirty="0" smtClean="0"/>
              <a:t>: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t="20000" b="20000"/>
          <a:stretch>
            <a:fillRect/>
          </a:stretch>
        </p:blipFill>
        <p:spPr>
          <a:xfrm>
            <a:off x="5029200" y="0"/>
            <a:ext cx="4876920" cy="2193840"/>
          </a:xfrm>
          <a:prstGeom prst="rect">
            <a:avLst/>
          </a:prstGeom>
          <a:noFill/>
          <a:ln>
            <a:noFill/>
          </a:ln>
          <a:effectLst>
            <a:outerShdw dist="63640" dir="2700000" algn="tl">
              <a:srgbClr val="000000">
                <a:alpha val="50000"/>
              </a:srgbClr>
            </a:outerShdw>
          </a:effectLst>
        </p:spPr>
      </p:pic>
      <p:sp>
        <p:nvSpPr>
          <p:cNvPr id="5" name="Freeform 4"/>
          <p:cNvSpPr/>
          <p:nvPr/>
        </p:nvSpPr>
        <p:spPr>
          <a:xfrm>
            <a:off x="1250999" y="6005519"/>
            <a:ext cx="7543799" cy="185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endParaRPr lang="en-GB" sz="3600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4000" i="1">
                <a:latin typeface="Franklin Gothic Demi" pitchFamily="34"/>
                <a:ea typeface="ヒラギノ角ゴ Pro W3" pitchFamily="2"/>
                <a:cs typeface="ヒラギノ角ゴ Pro W3" pitchFamily="2"/>
              </a:rPr>
              <a:t>An art form for the 21</a:t>
            </a:r>
            <a:r>
              <a:rPr lang="en-GB" sz="4000" i="1" baseline="33000">
                <a:latin typeface="Franklin Gothic Demi" pitchFamily="34"/>
                <a:ea typeface="ヒラギノ角ゴ Pro W3" pitchFamily="2"/>
                <a:cs typeface="ヒラギノ角ゴ Pro W3" pitchFamily="2"/>
              </a:rPr>
              <a:t>st</a:t>
            </a:r>
            <a:r>
              <a:rPr lang="en-GB" sz="4000" i="1">
                <a:latin typeface="Franklin Gothic Demi" pitchFamily="34"/>
                <a:ea typeface="ヒラギノ角ゴ Pro W3" pitchFamily="2"/>
                <a:cs typeface="ヒラギノ角ゴ Pro W3" pitchFamily="2"/>
              </a:rPr>
              <a:t> century</a:t>
            </a:r>
          </a:p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endParaRPr lang="en-GB" sz="4000" i="1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57200" y="4536000"/>
            <a:ext cx="8458200" cy="1728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endParaRPr lang="en-GB" sz="3600">
              <a:latin typeface="Franklin Gothic Demi" pitchFamily="34"/>
              <a:ea typeface="ヒラギノ角ゴ Pro W3" pitchFamily="2"/>
              <a:cs typeface="ヒラギノ角ゴ Pro W3" pitchFamily="2"/>
            </a:endParaRPr>
          </a:p>
          <a:p>
            <a:pPr marL="0" marR="0" lvl="0" indent="0" rtl="0" hangingPunct="1">
              <a:lnSpc>
                <a:spcPct val="105000"/>
              </a:lnSpc>
              <a:buClr>
                <a:srgbClr val="000000"/>
              </a:buClr>
              <a:buSzPct val="100000"/>
              <a:buFont typeface="Gill Sans" pitchFamily="34"/>
              <a:buChar char="•"/>
              <a:tabLst/>
            </a:pPr>
            <a:r>
              <a:rPr lang="en-GB" sz="3600">
                <a:latin typeface="Franklin Gothic Demi" pitchFamily="34"/>
                <a:ea typeface="ヒラギノ角ゴ Pro W3" pitchFamily="2"/>
                <a:cs typeface="ヒラギノ角ゴ Pro W3" pitchFamily="2"/>
              </a:rPr>
              <a:t> interactive synchronized choreography</a:t>
            </a:r>
          </a:p>
          <a:p>
            <a:pPr marL="0" marR="0" lvl="0" indent="0" rtl="0" hangingPunct="1">
              <a:lnSpc>
                <a:spcPct val="105000"/>
              </a:lnSpc>
              <a:buClr>
                <a:srgbClr val="000000"/>
              </a:buClr>
              <a:buSzPct val="100000"/>
              <a:buFont typeface="Gill Sans" pitchFamily="34"/>
              <a:buChar char="•"/>
              <a:tabLst/>
            </a:pPr>
            <a:r>
              <a:rPr lang="en-GB" sz="3600">
                <a:latin typeface="Franklin Gothic Demi" pitchFamily="34"/>
                <a:ea typeface="ヒラギノ角ゴ Pro W3" pitchFamily="2"/>
                <a:cs typeface="ヒラギノ角ゴ Pro W3" pitchFamily="2"/>
              </a:rPr>
              <a:t> autonomous and evolutionary behaviour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t="15000" b="10000"/>
          <a:stretch>
            <a:fillRect/>
          </a:stretch>
        </p:blipFill>
        <p:spPr>
          <a:xfrm>
            <a:off x="5029200" y="2098800"/>
            <a:ext cx="4876920" cy="2930399"/>
          </a:xfrm>
          <a:prstGeom prst="rect">
            <a:avLst/>
          </a:prstGeom>
          <a:noFill/>
          <a:ln>
            <a:noFill/>
          </a:ln>
          <a:effectLst>
            <a:outerShdw dist="63640" dir="2700000" algn="tl">
              <a:srgbClr val="000000">
                <a:alpha val="5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229254" y="1296194"/>
            <a:ext cx="4773752" cy="3090045"/>
          </a:xfrm>
          <a:prstGeom prst="rect">
            <a:avLst/>
          </a:prstGeom>
          <a:noFill/>
          <a:ln>
            <a:noFill/>
          </a:ln>
          <a:effectLst>
            <a:outerShdw dist="76368" dir="2700000" algn="tl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0"/>
            <a:ext cx="10158480" cy="7620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0" y="72243"/>
            <a:ext cx="10159920" cy="542393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US" dirty="0" smtClean="0">
                <a:solidFill>
                  <a:schemeClr val="bg1"/>
                </a:solidFill>
              </a:rPr>
              <a:t>Resources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354806" y="915194"/>
            <a:ext cx="9448800" cy="3844079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SWARM wiki – wiki.orbswarm.com</a:t>
            </a:r>
          </a:p>
          <a:p>
            <a:pPr lvl="0" algn="l">
              <a:buNone/>
            </a:pPr>
            <a:endParaRPr lang="en-US" dirty="0" smtClean="0">
              <a:solidFill>
                <a:schemeClr val="bg1"/>
              </a:solidFill>
              <a:hlinkClick r:id="rId4"/>
            </a:endParaRPr>
          </a:p>
          <a:p>
            <a:pPr lvl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McMaster-Carr (electro-mechanical components) -	www.mcmaster.com/</a:t>
            </a:r>
          </a:p>
          <a:p>
            <a:pPr lvl="0" algn="l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lvl="0" algn="l">
              <a:buNone/>
            </a:pP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Sparkfun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(electronic components, modules etc.) –</a:t>
            </a:r>
          </a:p>
          <a:p>
            <a:pPr lvl="0" algn="l">
              <a:buNone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www.sparkfun.com</a:t>
            </a:r>
          </a:p>
          <a:p>
            <a:pPr lvl="0" algn="l">
              <a:buNone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lvl="0" algn="l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lvl="0" algn="l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lvl="0" algn="l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lvl="0" algn="l">
              <a:buNone/>
            </a:pPr>
            <a:r>
              <a:rPr lang="en-US" dirty="0" err="1" smtClean="0">
                <a:solidFill>
                  <a:schemeClr val="bg1"/>
                </a:solidFill>
              </a:rPr>
              <a:t>Digikey</a:t>
            </a:r>
            <a:r>
              <a:rPr lang="en-US" dirty="0" smtClean="0">
                <a:solidFill>
                  <a:schemeClr val="bg1"/>
                </a:solidFill>
              </a:rPr>
              <a:t> (electronic components) – www.digikey.com</a:t>
            </a:r>
            <a:endParaRPr lang="en-US" dirty="0" smtClean="0">
              <a:solidFill>
                <a:schemeClr val="bg1"/>
              </a:solidFill>
              <a:hlinkClick r:id="rId5"/>
            </a:endParaRPr>
          </a:p>
          <a:p>
            <a:pPr lvl="0" algn="l">
              <a:buNone/>
            </a:pP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uBlox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(GPS modules) - www.u-blox.com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660920" y="3691080"/>
            <a:ext cx="1111320" cy="214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en-US" sz="2400"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-360" y="-360"/>
            <a:ext cx="3886200" cy="687600"/>
          </a:xfrm>
        </p:spPr>
        <p:txBody>
          <a:bodyPr wrap="square" anchorCtr="0">
            <a:spAutoFit/>
          </a:bodyPr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lnSpc>
                <a:spcPct val="105000"/>
              </a:lnSpc>
              <a:buNone/>
            </a:pPr>
            <a:r>
              <a:rPr lang="en-GB" dirty="0"/>
              <a:t>thank you</a:t>
            </a:r>
          </a:p>
        </p:txBody>
      </p:sp>
      <p:sp>
        <p:nvSpPr>
          <p:cNvPr id="4" name="Freeform 3"/>
          <p:cNvSpPr/>
          <p:nvPr/>
        </p:nvSpPr>
        <p:spPr>
          <a:xfrm>
            <a:off x="5715000" y="55440"/>
            <a:ext cx="4343400" cy="576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156960" marR="0" lvl="0" indent="0" rtl="0" hangingPunct="1">
              <a:lnSpc>
                <a:spcPct val="105000"/>
              </a:lnSpc>
              <a:buNone/>
              <a:tabLst/>
            </a:pPr>
            <a:r>
              <a:rPr lang="en-GB" sz="3600">
                <a:latin typeface="Franklin Gothic Demi" pitchFamily="34"/>
                <a:ea typeface="ヒラギノ角ゴ Pro W3" pitchFamily="2"/>
                <a:cs typeface="ヒラギノ角ゴ Pro W3" pitchFamily="2"/>
              </a:rPr>
              <a:t>www.orbswarm.com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1440"/>
            <a:ext cx="10158480" cy="7620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1107000" y="770039"/>
            <a:ext cx="4441680" cy="113076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 sz="3200" dirty="0"/>
              <a:t>We are a </a:t>
            </a:r>
            <a:br>
              <a:rPr lang="en-US" sz="3200" dirty="0"/>
            </a:br>
            <a:r>
              <a:rPr lang="en-US" sz="3200" dirty="0"/>
              <a:t>“do-</a:t>
            </a:r>
            <a:r>
              <a:rPr lang="en-US" sz="3200" dirty="0" err="1"/>
              <a:t>ocracy</a:t>
            </a:r>
            <a:r>
              <a:rPr lang="en-US" sz="3200" dirty="0"/>
              <a:t>”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990719" y="3924360"/>
            <a:ext cx="8175600" cy="4223520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0"/>
            <a:ext cx="10158480" cy="7620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56839" y="685079"/>
            <a:ext cx="3886560" cy="686519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 sz="4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W</a:t>
            </a:r>
            <a:r>
              <a:rPr lang="en-US" sz="4000" dirty="0" smtClean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ho </a:t>
            </a:r>
            <a:r>
              <a:rPr lang="en-US" sz="4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are we?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990719" y="3924360"/>
            <a:ext cx="8175600" cy="4223520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link="rId3" cstate="print">
            <a:alphaModFix/>
            <a:lum/>
          </a:blip>
          <a:srcRect/>
          <a:stretch>
            <a:fillRect/>
          </a:stretch>
        </p:blipFill>
        <p:spPr>
          <a:xfrm>
            <a:off x="-228600" y="-228046"/>
            <a:ext cx="10566720" cy="79250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3173" y="838994"/>
            <a:ext cx="10155240" cy="127260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en-US" sz="5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SWARM is an open-source collective of artists, scientists, engineers and volunteers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1800"/>
            <a:ext cx="10159200" cy="761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360" y="23400"/>
            <a:ext cx="10155240" cy="63648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There are founders, but no boss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5085000" y="1371599"/>
            <a:ext cx="5202000" cy="1143000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>
              <a:buNone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link="rId3" cstate="print">
            <a:alphaModFix/>
            <a:lum/>
          </a:blip>
          <a:srcRect/>
          <a:stretch>
            <a:fillRect/>
          </a:stretch>
        </p:blipFill>
        <p:spPr>
          <a:xfrm>
            <a:off x="-15640" y="-25560"/>
            <a:ext cx="10196800" cy="76471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0" y="457994"/>
            <a:ext cx="2869766" cy="63648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 sz="5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Funding: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2565019" y="305594"/>
            <a:ext cx="7593394" cy="2743994"/>
          </a:xfrm>
        </p:spPr>
        <p:txBody>
          <a:bodyPr/>
          <a:lstStyle>
            <a:def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None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defPPr>
            <a:lvl1pPr marL="39600" marR="0" lvl="0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1pPr>
            <a:lvl2pPr marL="39600" marR="0" lvl="1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2pPr>
            <a:lvl3pPr marL="39600" marR="0" lvl="2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3pPr>
            <a:lvl4pPr marL="39600" marR="0" lvl="3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4pPr>
            <a:lvl5pPr marL="39600" marR="0" lvl="4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5pPr>
            <a:lvl6pPr marL="39600" marR="0" lvl="5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6pPr>
            <a:lvl7pPr marL="39600" marR="0" lvl="6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7pPr>
            <a:lvl8pPr marL="39600" marR="0" lvl="7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8pPr>
            <a:lvl9pPr marL="39600" marR="0" lvl="8" indent="0" algn="ctr" rtl="0" hangingPunct="1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 pitchFamily="34"/>
              <a:buChar char="•"/>
              <a:tabLst>
                <a:tab pos="39600" algn="l"/>
                <a:tab pos="456840" algn="l"/>
                <a:tab pos="914039" algn="l"/>
                <a:tab pos="1371240" algn="l"/>
                <a:tab pos="1828440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40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Franklin Gothic Medium" pitchFamily="34"/>
                <a:ea typeface="ヒラギノ角ゴ Pro W3" pitchFamily="2"/>
                <a:cs typeface="ヒラギノ角ゴ Pro W3" pitchFamily="2"/>
              </a:defRPr>
            </a:lvl9pPr>
          </a:lstStyle>
          <a:p>
            <a:pPr lvl="0"/>
            <a:r>
              <a:rPr lang="en-US" sz="3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Franklin Gothic Demi" pitchFamily="34" charset="0"/>
              </a:rPr>
              <a:t>•Art Festivals (Burning Man, Coachella)</a:t>
            </a:r>
          </a:p>
          <a:p>
            <a:pPr lvl="0"/>
            <a:r>
              <a:rPr lang="en-US" sz="3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Franklin Gothic Demi" pitchFamily="34" charset="0"/>
              </a:rPr>
              <a:t>•Tech Festivals (Maker Faire, </a:t>
            </a:r>
            <a:r>
              <a:rPr lang="en-US" sz="3000" dirty="0" err="1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Franklin Gothic Demi" pitchFamily="34" charset="0"/>
              </a:rPr>
              <a:t>Techkriti</a:t>
            </a:r>
            <a:r>
              <a:rPr lang="en-US" sz="3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Franklin Gothic Demi" pitchFamily="34" charset="0"/>
              </a:rPr>
              <a:t>)</a:t>
            </a:r>
          </a:p>
          <a:p>
            <a:pPr lvl="0"/>
            <a:r>
              <a:rPr lang="en-US" sz="3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Franklin Gothic Demi" pitchFamily="34" charset="0"/>
              </a:rPr>
              <a:t>•Corporate Functions (Google, etc.)</a:t>
            </a:r>
          </a:p>
          <a:p>
            <a:pPr lvl="0"/>
            <a:r>
              <a:rPr lang="en-US" sz="3000" dirty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Franklin Gothic Demi" pitchFamily="34" charset="0"/>
              </a:rPr>
              <a:t>• Self-funding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link="rId3" cstate="print">
            <a:alphaModFix/>
            <a:lum/>
          </a:blip>
          <a:srcRect/>
          <a:stretch>
            <a:fillRect/>
          </a:stretch>
        </p:blipFill>
        <p:spPr>
          <a:xfrm>
            <a:off x="-203760" y="-173926"/>
            <a:ext cx="10393560" cy="77947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03760" y="6172200"/>
            <a:ext cx="5354640" cy="1272600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Gill Sans" pitchFamily="34"/>
              <a:buNone/>
            </a:defPPr>
            <a:lvl1pPr lvl="0">
              <a:buClr>
                <a:srgbClr val="000000"/>
              </a:buClr>
              <a:buSzPct val="100000"/>
              <a:buFont typeface="Gill Sans" pitchFamily="34"/>
              <a:buChar char="•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US" sz="5000" dirty="0" smtClean="0"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Why build them?</a:t>
            </a:r>
            <a:endParaRPr lang="en-US" sz="5000" dirty="0"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4406" y="1253272"/>
            <a:ext cx="66524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 err="1" smtClean="0">
                <a:latin typeface="Franklin Gothic Demi" pitchFamily="34" charset="0"/>
              </a:rPr>
              <a:t>Marnia</a:t>
            </a:r>
            <a:r>
              <a:rPr lang="en-US" sz="3000" b="1" dirty="0" smtClean="0">
                <a:latin typeface="Franklin Gothic Demi" pitchFamily="34" charset="0"/>
              </a:rPr>
              <a:t> Johnston </a:t>
            </a:r>
            <a:r>
              <a:rPr lang="en-US" sz="3000" dirty="0" smtClean="0">
                <a:latin typeface="Franklin Gothic Demi" pitchFamily="34" charset="0"/>
              </a:rPr>
              <a:t>has a Master's of Fine Arts from the California College of Art. Her work has been exhibited all over the US and internationally. She helped build the mechanics and weld the </a:t>
            </a:r>
            <a:r>
              <a:rPr lang="en-US" sz="3000" dirty="0" err="1" smtClean="0">
                <a:latin typeface="Franklin Gothic Demi" pitchFamily="34" charset="0"/>
              </a:rPr>
              <a:t>aluminium</a:t>
            </a:r>
            <a:r>
              <a:rPr lang="en-US" sz="3000" dirty="0" smtClean="0">
                <a:latin typeface="Franklin Gothic Demi" pitchFamily="34" charset="0"/>
              </a:rPr>
              <a:t> shells on Swarm.</a:t>
            </a:r>
            <a:endParaRPr lang="en-US" sz="3000" dirty="0">
              <a:latin typeface="Franklin Gothic Dem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483</Words>
  <Application>Microsoft Office PowerPoint</Application>
  <PresentationFormat>Custom</PresentationFormat>
  <Paragraphs>125</Paragraphs>
  <Slides>37</Slides>
  <Notes>32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Default</vt:lpstr>
      <vt:lpstr>    </vt:lpstr>
      <vt:lpstr>Slide 2</vt:lpstr>
      <vt:lpstr>Slide 3</vt:lpstr>
      <vt:lpstr>Who are we?</vt:lpstr>
      <vt:lpstr>SWARM is an open-source collective of artists, scientists, engineers and volunteers</vt:lpstr>
      <vt:lpstr>There are founders, but no boss</vt:lpstr>
      <vt:lpstr>Funding:</vt:lpstr>
      <vt:lpstr>Why build them?</vt:lpstr>
      <vt:lpstr>Slide 9</vt:lpstr>
      <vt:lpstr>Exploring machine-human interaction</vt:lpstr>
      <vt:lpstr>Annie Laurie Erickson &amp; Everett Lawson  University of Chicago  Unconscious Sight</vt:lpstr>
      <vt:lpstr>Slide 12</vt:lpstr>
      <vt:lpstr>Slide 13</vt:lpstr>
      <vt:lpstr>Rebecca Horn</vt:lpstr>
      <vt:lpstr>Arthur Ganson Corey’s Chair</vt:lpstr>
      <vt:lpstr>Theo Jansen</vt:lpstr>
      <vt:lpstr>Theo Jansen</vt:lpstr>
      <vt:lpstr>Slide 18</vt:lpstr>
      <vt:lpstr>how they work</vt:lpstr>
      <vt:lpstr>drive mechanics</vt:lpstr>
      <vt:lpstr>...an early prototype</vt:lpstr>
      <vt:lpstr>from design...</vt:lpstr>
      <vt:lpstr>finally...</vt:lpstr>
      <vt:lpstr>Chassis </vt:lpstr>
      <vt:lpstr>the brains of the operation</vt:lpstr>
      <vt:lpstr>sensors working overtime</vt:lpstr>
      <vt:lpstr>Data Flow</vt:lpstr>
      <vt:lpstr>Slide 28</vt:lpstr>
      <vt:lpstr>SPU Software Architecture</vt:lpstr>
      <vt:lpstr>Navigation: Kalman Filter for Sensor Fusion </vt:lpstr>
      <vt:lpstr>Path Planning</vt:lpstr>
      <vt:lpstr>Other Software details</vt:lpstr>
      <vt:lpstr>network topology</vt:lpstr>
      <vt:lpstr>future vision:</vt:lpstr>
      <vt:lpstr>Resources</vt:lpstr>
      <vt:lpstr>thank you</vt:lpstr>
      <vt:lpstr>We are a  “do-ocracy”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</dc:title>
  <dc:creator>Lee</dc:creator>
  <cp:lastModifiedBy>Lee</cp:lastModifiedBy>
  <cp:revision>46</cp:revision>
  <dcterms:created xsi:type="dcterms:W3CDTF">2010-02-13T17:41:13Z</dcterms:created>
  <dcterms:modified xsi:type="dcterms:W3CDTF">2010-02-15T05:44:15Z</dcterms:modified>
</cp:coreProperties>
</file>